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86" r:id="rId3"/>
    <p:sldId id="298" r:id="rId4"/>
    <p:sldId id="300" r:id="rId5"/>
    <p:sldId id="301" r:id="rId6"/>
    <p:sldId id="305" r:id="rId7"/>
    <p:sldId id="306" r:id="rId8"/>
    <p:sldId id="29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169">
          <p15:clr>
            <a:srgbClr val="A4A3A4"/>
          </p15:clr>
        </p15:guide>
        <p15:guide id="3" orient="horz" pos="3072">
          <p15:clr>
            <a:srgbClr val="A4A3A4"/>
          </p15:clr>
        </p15:guide>
        <p15:guide id="4" pos="2880">
          <p15:clr>
            <a:srgbClr val="A4A3A4"/>
          </p15:clr>
        </p15:guide>
        <p15:guide id="5" pos="3107">
          <p15:clr>
            <a:srgbClr val="A4A3A4"/>
          </p15:clr>
        </p15:guide>
        <p15:guide id="6" pos="2653">
          <p15:clr>
            <a:srgbClr val="A4A3A4"/>
          </p15:clr>
        </p15:guide>
        <p15:guide id="7" pos="204">
          <p15:clr>
            <a:srgbClr val="A4A3A4"/>
          </p15:clr>
        </p15:guide>
        <p15:guide id="8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87C"/>
    <a:srgbClr val="949F9D"/>
    <a:srgbClr val="BCB016"/>
    <a:srgbClr val="891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-756" y="-96"/>
      </p:cViewPr>
      <p:guideLst>
        <p:guide orient="horz" pos="1620"/>
        <p:guide orient="horz" pos="169"/>
        <p:guide orient="horz" pos="3072"/>
        <p:guide pos="2880"/>
        <p:guide pos="3107"/>
        <p:guide pos="2653"/>
        <p:guide pos="204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B4283-508D-4A9F-BCB2-9469EBCF846C}" type="datetimeFigureOut">
              <a:rPr lang="en-CA" smtClean="0"/>
              <a:t>29/09/2021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44E8A-C9BF-4DB9-B030-8E60E85011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83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4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1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8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9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1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2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1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3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3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E8E3C-F5AD-48A9-8CCF-6676CEE549F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6636-712D-4D38-A84D-2381AE7A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1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032" y="1814502"/>
            <a:ext cx="5364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+mj-lt"/>
              </a:rPr>
              <a:t>Основные инфекционные болезни, их классификация и профилактика</a:t>
            </a:r>
            <a:endParaRPr lang="ru-RU" sz="3000" dirty="0">
              <a:effectLst/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16" y="1538"/>
            <a:ext cx="34223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1" y="195486"/>
            <a:ext cx="4032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Инфекционные болезни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3600400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638" y="1428478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Инфекционные </a:t>
            </a:r>
            <a:r>
              <a:rPr lang="ru-RU" sz="1600" b="1" dirty="0"/>
              <a:t>болезни </a:t>
            </a:r>
            <a:r>
              <a:rPr lang="ru-RU" sz="1600" dirty="0" smtClean="0"/>
              <a:t>— </a:t>
            </a:r>
            <a:r>
              <a:rPr lang="ru-RU" sz="1600" dirty="0"/>
              <a:t>это группа болезней, которые вызываются специфическими возбудителями, такими как болезнетворные бактерии, вирусы или простейшие грибки.</a:t>
            </a:r>
            <a:endParaRPr lang="en-CA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33638" y="3507854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Профилактика инфекционных болезней </a:t>
            </a:r>
            <a:r>
              <a:rPr lang="ru-RU" sz="1600" dirty="0"/>
              <a:t>—</a:t>
            </a:r>
            <a:r>
              <a:rPr lang="ru-RU" sz="1600" dirty="0" smtClean="0"/>
              <a:t> </a:t>
            </a:r>
            <a:r>
              <a:rPr lang="ru-RU" sz="1600" dirty="0"/>
              <a:t>это комплекс мероприятий, направленных на предупреждение заболеваний или устранение факторов риска. </a:t>
            </a:r>
            <a:endParaRPr lang="en-CA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93" y="1447155"/>
            <a:ext cx="776028" cy="9333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58" y="1447155"/>
            <a:ext cx="776028" cy="9333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22" y="1447155"/>
            <a:ext cx="776028" cy="93337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81" y="3083166"/>
            <a:ext cx="648072" cy="15019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136" y="3120155"/>
            <a:ext cx="419155" cy="5041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143" y="3120155"/>
            <a:ext cx="419155" cy="5041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30" y="4088518"/>
            <a:ext cx="419155" cy="50414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38" y="4117470"/>
            <a:ext cx="419155" cy="5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38889E-6 4.44444E-6 L -0.13663 0.0490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0" y="243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44444E-6 -2.71605E-6 L -0.13211 -0.0694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348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7 2.83951E-6 L 0.07882 -0.0919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459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0.14045 0.0490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243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87"/>
          <p:cNvSpPr txBox="1"/>
          <p:nvPr/>
        </p:nvSpPr>
        <p:spPr>
          <a:xfrm>
            <a:off x="61853" y="195486"/>
            <a:ext cx="9082147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algn="ctr"/>
            <a:r>
              <a:rPr lang="ru-RU" sz="24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Периоды развития большинства инфекционных болезней</a:t>
            </a:r>
            <a:endParaRPr lang="ru-RU" sz="2400" dirty="0">
              <a:solidFill>
                <a:srgbClr val="0A463C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cxnSp>
        <p:nvCxnSpPr>
          <p:cNvPr id="18" name="Прямая соединительная линия 13"/>
          <p:cNvCxnSpPr/>
          <p:nvPr/>
        </p:nvCxnSpPr>
        <p:spPr>
          <a:xfrm>
            <a:off x="467544" y="719997"/>
            <a:ext cx="8280920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87"/>
          <p:cNvSpPr txBox="1"/>
          <p:nvPr/>
        </p:nvSpPr>
        <p:spPr>
          <a:xfrm>
            <a:off x="61853" y="1779662"/>
            <a:ext cx="2212955" cy="458757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b="1" dirty="0" smtClean="0"/>
              <a:t>Инкубационный</a:t>
            </a:r>
            <a:endParaRPr lang="ru-RU" b="1" dirty="0">
              <a:solidFill>
                <a:schemeClr val="tx1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3" name="Shape 87"/>
          <p:cNvSpPr txBox="1"/>
          <p:nvPr/>
        </p:nvSpPr>
        <p:spPr>
          <a:xfrm>
            <a:off x="2305294" y="1779662"/>
            <a:ext cx="2216774" cy="458757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b="1" dirty="0" smtClean="0"/>
              <a:t>Начальный</a:t>
            </a:r>
            <a:endParaRPr lang="ru-RU" b="1" dirty="0"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6" name="Shape 87"/>
          <p:cNvSpPr txBox="1"/>
          <p:nvPr/>
        </p:nvSpPr>
        <p:spPr>
          <a:xfrm>
            <a:off x="4450548" y="1785828"/>
            <a:ext cx="2484336" cy="73575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b="1" dirty="0" smtClean="0"/>
              <a:t>Период основных проявлений</a:t>
            </a:r>
            <a:endParaRPr lang="ru-RU" b="1" dirty="0">
              <a:solidFill>
                <a:schemeClr val="tx1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7" name="Овал 19"/>
          <p:cNvSpPr/>
          <p:nvPr/>
        </p:nvSpPr>
        <p:spPr>
          <a:xfrm>
            <a:off x="5244049" y="893630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Shape 87"/>
          <p:cNvSpPr txBox="1"/>
          <p:nvPr/>
        </p:nvSpPr>
        <p:spPr>
          <a:xfrm>
            <a:off x="6993592" y="1784978"/>
            <a:ext cx="1898888" cy="735756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b="1" dirty="0" smtClean="0"/>
              <a:t>Угасание симптомов</a:t>
            </a:r>
            <a:endParaRPr lang="ru-RU" b="1" dirty="0"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35" name="Овал 19"/>
          <p:cNvSpPr/>
          <p:nvPr/>
        </p:nvSpPr>
        <p:spPr>
          <a:xfrm>
            <a:off x="7488416" y="887864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19"/>
          <p:cNvSpPr/>
          <p:nvPr/>
        </p:nvSpPr>
        <p:spPr>
          <a:xfrm>
            <a:off x="755313" y="893630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19"/>
          <p:cNvSpPr/>
          <p:nvPr/>
        </p:nvSpPr>
        <p:spPr>
          <a:xfrm>
            <a:off x="2999681" y="893630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7"/>
          <p:cNvSpPr txBox="1"/>
          <p:nvPr/>
        </p:nvSpPr>
        <p:spPr>
          <a:xfrm>
            <a:off x="-7454" y="2476516"/>
            <a:ext cx="2477642" cy="1228198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sz="1700" dirty="0" smtClean="0"/>
              <a:t>Возбудители </a:t>
            </a:r>
            <a:r>
              <a:rPr lang="ru-RU" sz="1700" dirty="0"/>
              <a:t>уже находятся в организме, </a:t>
            </a:r>
            <a:r>
              <a:rPr lang="ru-RU" sz="1700" dirty="0" smtClean="0"/>
              <a:t>но не проявляют себя</a:t>
            </a:r>
            <a:endParaRPr lang="ru-RU" sz="1700" dirty="0">
              <a:solidFill>
                <a:schemeClr val="tx1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1" name="Shape 87"/>
          <p:cNvSpPr txBox="1"/>
          <p:nvPr/>
        </p:nvSpPr>
        <p:spPr>
          <a:xfrm>
            <a:off x="2470188" y="2499742"/>
            <a:ext cx="1881672" cy="1228198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sz="1700" dirty="0"/>
              <a:t>П</a:t>
            </a:r>
            <a:r>
              <a:rPr lang="ru-RU" sz="1700" dirty="0" smtClean="0"/>
              <a:t>роявляются внешние признаки заболевания </a:t>
            </a:r>
            <a:endParaRPr lang="ru-RU" sz="1700" dirty="0"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2" name="Shape 87"/>
          <p:cNvSpPr txBox="1"/>
          <p:nvPr/>
        </p:nvSpPr>
        <p:spPr>
          <a:xfrm>
            <a:off x="4416622" y="2499742"/>
            <a:ext cx="2484336" cy="966588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sz="1700" dirty="0"/>
              <a:t>Р</a:t>
            </a:r>
            <a:r>
              <a:rPr lang="ru-RU" sz="1700" dirty="0" smtClean="0"/>
              <a:t>азгар </a:t>
            </a:r>
            <a:r>
              <a:rPr lang="ru-RU" sz="1700" dirty="0"/>
              <a:t>болезни, наиболее тяжёлое состояние организма</a:t>
            </a:r>
            <a:endParaRPr lang="ru-RU" sz="1700" dirty="0">
              <a:solidFill>
                <a:schemeClr val="tx1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4" name="Shape 87"/>
          <p:cNvSpPr txBox="1"/>
          <p:nvPr/>
        </p:nvSpPr>
        <p:spPr>
          <a:xfrm>
            <a:off x="6952972" y="2473033"/>
            <a:ext cx="1898888" cy="458757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sz="1700" dirty="0" smtClean="0"/>
              <a:t>Выздоровление</a:t>
            </a:r>
            <a:endParaRPr lang="ru-RU" sz="1700" dirty="0"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847" y="3819482"/>
            <a:ext cx="1083138" cy="10831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" y="3780488"/>
            <a:ext cx="1083138" cy="10831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28" y="3731513"/>
            <a:ext cx="1083138" cy="10831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46" y="3764541"/>
            <a:ext cx="1083138" cy="10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0" grpId="0" build="p"/>
      <p:bldP spid="23" grpId="0" build="p"/>
      <p:bldP spid="26" grpId="0" build="p"/>
      <p:bldP spid="34" grpId="0" build="p"/>
      <p:bldP spid="19" grpId="0" build="p"/>
      <p:bldP spid="21" grpId="0" build="p"/>
      <p:bldP spid="22" grpId="0" build="p"/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222488"/>
            <a:ext cx="67687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Классификация инфекционных болезней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6192688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096313"/>
              </p:ext>
            </p:extLst>
          </p:nvPr>
        </p:nvGraphicFramePr>
        <p:xfrm>
          <a:off x="287524" y="1203596"/>
          <a:ext cx="8568952" cy="33838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4476"/>
                <a:gridCol w="4284476"/>
              </a:tblGrid>
              <a:tr h="555542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+mj-lt"/>
                        </a:rPr>
                        <a:t>Тип инфекции</a:t>
                      </a:r>
                      <a:endParaRPr lang="en-CA" sz="2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+mj-lt"/>
                        </a:rPr>
                        <a:t>Примеры заболеваний</a:t>
                      </a:r>
                      <a:endParaRPr lang="en-CA" sz="2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65320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Кишечные инфекции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Брюшной тиф, вирусный гепатит А, вирусный гепатит Е, дизентерия, холера</a:t>
                      </a:r>
                      <a:endParaRPr lang="en-CA" sz="1700" dirty="0"/>
                    </a:p>
                  </a:txBody>
                  <a:tcPr anchor="ctr"/>
                </a:tc>
              </a:tr>
              <a:tr h="653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Инфекции дыхательных путей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Ветряная оспа, грипп, дифтерия, коклюш, корь, краснуха, скарлатина и т.</a:t>
                      </a:r>
                      <a:r>
                        <a:rPr lang="ru-RU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endParaRPr lang="en-CA" sz="1700" dirty="0"/>
                    </a:p>
                  </a:txBody>
                  <a:tcPr anchor="ctr"/>
                </a:tc>
              </a:tr>
              <a:tr h="653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Кровяные инфекции</a:t>
                      </a:r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Возвратный тиф, окопная лихорадка и сыпной тиф</a:t>
                      </a:r>
                      <a:endParaRPr lang="en-CA" sz="1700" dirty="0"/>
                    </a:p>
                  </a:txBody>
                  <a:tcPr anchor="ctr"/>
                </a:tc>
              </a:tr>
              <a:tr h="653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Инфекции наружных покровов</a:t>
                      </a:r>
                      <a:endParaRPr lang="en-CA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Вирусный гепатит В, вирусный гепатит С, вирусный гепатит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рожа, трахома</a:t>
                      </a:r>
                      <a:endParaRPr lang="en-CA" sz="17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8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1" y="195486"/>
            <a:ext cx="21602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Иммунитет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1656184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850" y="843558"/>
            <a:ext cx="849630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инфекционных заболеваний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подразумевает проведение предупредительных мероприятий, направленных на повышение </a:t>
            </a:r>
            <a:r>
              <a:rPr lang="ru-RU" u="sng" dirty="0">
                <a:ea typeface="Calibri" panose="020F0502020204030204" pitchFamily="34" charset="0"/>
                <a:cs typeface="Times New Roman" panose="02020603050405020304" pitchFamily="18" charset="0"/>
              </a:rPr>
              <a:t>иммунитета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организма человека, для поддержания или выработки его невосприимчивости к инфекционным болезням.</a:t>
            </a:r>
            <a:endParaRPr lang="en-C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850" y="2460154"/>
            <a:ext cx="554429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/>
              <a:t>Иммунитет</a:t>
            </a:r>
            <a:r>
              <a:rPr lang="ru-RU" dirty="0" smtClean="0"/>
              <a:t> — </a:t>
            </a:r>
            <a:r>
              <a:rPr lang="ru-RU" dirty="0"/>
              <a:t>невосприимчивость организма к инфекционным и неинфекционным </a:t>
            </a:r>
            <a:r>
              <a:rPr lang="ru-RU" b="1" dirty="0"/>
              <a:t>агентам</a:t>
            </a:r>
            <a:r>
              <a:rPr lang="ru-RU" dirty="0"/>
              <a:t>.</a:t>
            </a:r>
            <a:endParaRPr lang="en-C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850" y="3463441"/>
            <a:ext cx="84963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/>
              <a:t>Инфекционные агенты</a:t>
            </a:r>
            <a:r>
              <a:rPr lang="ru-RU" dirty="0" smtClean="0"/>
              <a:t> — бактерии, вирусы.</a:t>
            </a:r>
            <a:endParaRPr lang="en-C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850" y="4190947"/>
            <a:ext cx="554429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/>
              <a:t>Неинфекционные агенты</a:t>
            </a:r>
            <a:r>
              <a:rPr lang="ru-RU" dirty="0" smtClean="0"/>
              <a:t> — ядовитые вещества или иные чужеродные для организма продукты.</a:t>
            </a:r>
            <a:endParaRPr lang="en-C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20072" y="2036519"/>
            <a:ext cx="3744416" cy="1323349"/>
            <a:chOff x="5980256" y="2036166"/>
            <a:chExt cx="3744416" cy="132334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826" y="2053988"/>
              <a:ext cx="1315846" cy="130552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256" y="2036166"/>
              <a:ext cx="1190303" cy="13055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014200" y="2089482"/>
              <a:ext cx="117371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Инфекционный агент</a:t>
              </a:r>
              <a:endParaRPr lang="en-CA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23784" y="2110059"/>
              <a:ext cx="128592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Неинфекционный агент</a:t>
              </a:r>
              <a:endParaRPr lang="en-CA" sz="8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49211" y="2067694"/>
            <a:ext cx="914400" cy="2718823"/>
            <a:chOff x="6649211" y="2067694"/>
            <a:chExt cx="914400" cy="271882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3226" y="2917756"/>
              <a:ext cx="806370" cy="1868761"/>
            </a:xfrm>
            <a:prstGeom prst="rect">
              <a:avLst/>
            </a:prstGeom>
          </p:spPr>
        </p:pic>
        <p:sp>
          <p:nvSpPr>
            <p:cNvPr id="24" name="Rounded Rectangular Callout 23"/>
            <p:cNvSpPr/>
            <p:nvPr/>
          </p:nvSpPr>
          <p:spPr>
            <a:xfrm>
              <a:off x="6649211" y="2067694"/>
              <a:ext cx="914400" cy="612648"/>
            </a:xfrm>
            <a:prstGeom prst="wedgeRoundRectCallout">
              <a:avLst>
                <a:gd name="adj1" fmla="val -10721"/>
                <a:gd name="adj2" fmla="val 74239"/>
                <a:gd name="adj3" fmla="val 16667"/>
              </a:avLst>
            </a:prstGeom>
            <a:solidFill>
              <a:srgbClr val="949F9D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А мне всё равно!</a:t>
              </a:r>
              <a:endParaRPr lang="en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35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87"/>
          <p:cNvSpPr txBox="1"/>
          <p:nvPr/>
        </p:nvSpPr>
        <p:spPr>
          <a:xfrm>
            <a:off x="61853" y="195486"/>
            <a:ext cx="9082147" cy="551090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algn="ctr"/>
            <a:r>
              <a:rPr lang="ru-RU" sz="24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Виды иммунитета</a:t>
            </a:r>
            <a:endParaRPr lang="ru-RU" sz="2400" dirty="0">
              <a:solidFill>
                <a:srgbClr val="0A463C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cxnSp>
        <p:nvCxnSpPr>
          <p:cNvPr id="18" name="Прямая соединительная линия 13"/>
          <p:cNvCxnSpPr/>
          <p:nvPr/>
        </p:nvCxnSpPr>
        <p:spPr>
          <a:xfrm>
            <a:off x="3347864" y="719997"/>
            <a:ext cx="2520280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87"/>
          <p:cNvSpPr txBox="1"/>
          <p:nvPr/>
        </p:nvSpPr>
        <p:spPr>
          <a:xfrm>
            <a:off x="1400947" y="1779662"/>
            <a:ext cx="2212955" cy="458757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b="1" dirty="0" smtClean="0"/>
              <a:t>Врождённый</a:t>
            </a:r>
            <a:endParaRPr lang="ru-RU" b="1" dirty="0">
              <a:solidFill>
                <a:schemeClr val="tx1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3" name="Shape 87"/>
          <p:cNvSpPr txBox="1"/>
          <p:nvPr/>
        </p:nvSpPr>
        <p:spPr>
          <a:xfrm>
            <a:off x="5523578" y="1779662"/>
            <a:ext cx="2216774" cy="458757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b="1" dirty="0" smtClean="0"/>
              <a:t>Приобретённый</a:t>
            </a:r>
            <a:endParaRPr lang="ru-RU" b="1" dirty="0"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6" name="Shape 87"/>
          <p:cNvSpPr txBox="1"/>
          <p:nvPr/>
        </p:nvSpPr>
        <p:spPr>
          <a:xfrm>
            <a:off x="4403933" y="3582209"/>
            <a:ext cx="2484336" cy="458757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b="1" dirty="0" smtClean="0"/>
              <a:t>Активный</a:t>
            </a:r>
            <a:endParaRPr lang="ru-RU" b="1" dirty="0">
              <a:solidFill>
                <a:schemeClr val="tx1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7" name="Овал 19"/>
          <p:cNvSpPr/>
          <p:nvPr/>
        </p:nvSpPr>
        <p:spPr>
          <a:xfrm>
            <a:off x="5403072" y="3068018"/>
            <a:ext cx="486058" cy="486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Shape 87"/>
          <p:cNvSpPr txBox="1"/>
          <p:nvPr/>
        </p:nvSpPr>
        <p:spPr>
          <a:xfrm>
            <a:off x="6946139" y="3582208"/>
            <a:ext cx="1898888" cy="458757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b="1" dirty="0" smtClean="0"/>
              <a:t>Пассивный</a:t>
            </a:r>
            <a:endParaRPr lang="ru-RU" b="1" dirty="0"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35" name="Овал 19"/>
          <p:cNvSpPr/>
          <p:nvPr/>
        </p:nvSpPr>
        <p:spPr>
          <a:xfrm>
            <a:off x="7647439" y="3062252"/>
            <a:ext cx="486058" cy="486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19"/>
          <p:cNvSpPr/>
          <p:nvPr/>
        </p:nvSpPr>
        <p:spPr>
          <a:xfrm>
            <a:off x="2094407" y="893630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19"/>
          <p:cNvSpPr/>
          <p:nvPr/>
        </p:nvSpPr>
        <p:spPr>
          <a:xfrm>
            <a:off x="6217965" y="893630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hape 87"/>
          <p:cNvSpPr txBox="1"/>
          <p:nvPr/>
        </p:nvSpPr>
        <p:spPr>
          <a:xfrm>
            <a:off x="1016575" y="2256882"/>
            <a:ext cx="2981698" cy="966588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sz="1700" dirty="0" smtClean="0"/>
              <a:t>Передаётся </a:t>
            </a:r>
            <a:r>
              <a:rPr lang="ru-RU" sz="1700" dirty="0"/>
              <a:t>по наследству вместе с другими генетическими признаками</a:t>
            </a:r>
            <a:endParaRPr lang="ru-RU" sz="1700" dirty="0">
              <a:solidFill>
                <a:schemeClr val="tx1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1" name="Shape 87"/>
          <p:cNvSpPr txBox="1"/>
          <p:nvPr/>
        </p:nvSpPr>
        <p:spPr>
          <a:xfrm>
            <a:off x="4510408" y="2283694"/>
            <a:ext cx="4243113" cy="704978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sz="1700" dirty="0" smtClean="0"/>
              <a:t>Вырабатывается </a:t>
            </a:r>
            <a:r>
              <a:rPr lang="ru-RU" sz="1700" dirty="0"/>
              <a:t>в результате перенесённой болезни или вакцинации</a:t>
            </a:r>
            <a:endParaRPr lang="ru-RU" sz="1700" dirty="0"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2" name="Shape 87"/>
          <p:cNvSpPr txBox="1"/>
          <p:nvPr/>
        </p:nvSpPr>
        <p:spPr>
          <a:xfrm>
            <a:off x="4461803" y="3886333"/>
            <a:ext cx="2484336" cy="966588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sz="1700" dirty="0" smtClean="0"/>
              <a:t>Перенесение </a:t>
            </a:r>
            <a:r>
              <a:rPr lang="ru-RU" sz="1700" dirty="0"/>
              <a:t>определённой болезни или вакцинации</a:t>
            </a:r>
            <a:endParaRPr lang="ru-RU" sz="1700" dirty="0">
              <a:solidFill>
                <a:schemeClr val="tx1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sp>
        <p:nvSpPr>
          <p:cNvPr id="24" name="Shape 87"/>
          <p:cNvSpPr txBox="1"/>
          <p:nvPr/>
        </p:nvSpPr>
        <p:spPr>
          <a:xfrm>
            <a:off x="6904766" y="3886333"/>
            <a:ext cx="1981635" cy="966588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 algn="ctr">
              <a:buClr>
                <a:srgbClr val="494429"/>
              </a:buClr>
              <a:buSzPct val="25000"/>
            </a:pPr>
            <a:r>
              <a:rPr lang="ru-RU" sz="1700" dirty="0" smtClean="0"/>
              <a:t>Искусственное введение в организм антител</a:t>
            </a:r>
            <a:endParaRPr lang="ru-RU" sz="1700" dirty="0"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9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0" grpId="0" build="p"/>
      <p:bldP spid="23" grpId="0" build="p"/>
      <p:bldP spid="26" grpId="0" build="p"/>
      <p:bldP spid="34" grpId="0" build="p"/>
      <p:bldP spid="19" grpId="0" build="p"/>
      <p:bldP spid="21" grpId="0" build="p"/>
      <p:bldP spid="22" grpId="0" build="p"/>
      <p:bldP spid="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1521" y="195486"/>
            <a:ext cx="32403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Иммунная система</a:t>
            </a:r>
          </a:p>
        </p:txBody>
      </p:sp>
      <p:cxnSp>
        <p:nvCxnSpPr>
          <p:cNvPr id="13" name="Прямая соединительная линия 3"/>
          <p:cNvCxnSpPr/>
          <p:nvPr/>
        </p:nvCxnSpPr>
        <p:spPr>
          <a:xfrm>
            <a:off x="467544" y="699542"/>
            <a:ext cx="2808312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850" y="843558"/>
            <a:ext cx="849630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/>
              <a:t>Иммунная система </a:t>
            </a:r>
            <a:r>
              <a:rPr lang="ru-RU" dirty="0" smtClean="0"/>
              <a:t>— это </a:t>
            </a:r>
            <a:r>
              <a:rPr lang="ru-RU" dirty="0"/>
              <a:t>совокупность органов, тканей и клеток, обеспечивающих развитие </a:t>
            </a:r>
            <a:r>
              <a:rPr lang="ru-RU" u="sng" dirty="0"/>
              <a:t>иммунного ответа</a:t>
            </a:r>
            <a:r>
              <a:rPr lang="ru-RU" dirty="0"/>
              <a:t> и защиту организма от агентов, обладающих чужеродными свойствами и нарушающих постоянство состава и свойств внутренней среды организма</a:t>
            </a:r>
            <a:r>
              <a:rPr lang="ru-RU" dirty="0" smtClean="0"/>
              <a:t>.</a:t>
            </a:r>
            <a:endParaRPr lang="en-C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850" y="4190947"/>
            <a:ext cx="882015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/>
              <a:t>Антитела </a:t>
            </a:r>
            <a:r>
              <a:rPr lang="ru-RU" dirty="0" smtClean="0"/>
              <a:t>— химические комплексы, вырабатываемые иммунной системой, которые нейтрализуют активность токсинов, вирусов и бактерий.</a:t>
            </a:r>
            <a:endParaRPr lang="en-C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850" y="2265360"/>
            <a:ext cx="8496300" cy="1890566"/>
          </a:xfrm>
          <a:prstGeom prst="rect">
            <a:avLst/>
          </a:prstGeom>
          <a:solidFill>
            <a:srgbClr val="CEC87C">
              <a:alpha val="7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638" y="3075806"/>
            <a:ext cx="403648" cy="4854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2907225"/>
            <a:ext cx="403648" cy="4854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32" y="2701379"/>
            <a:ext cx="403648" cy="4854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6" y="3307916"/>
            <a:ext cx="403648" cy="4854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4" y="2707457"/>
            <a:ext cx="403648" cy="4854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65" y="2725150"/>
            <a:ext cx="403648" cy="4854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64" y="3546104"/>
            <a:ext cx="403648" cy="485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21263" r="15743" b="43950"/>
          <a:stretch/>
        </p:blipFill>
        <p:spPr>
          <a:xfrm flipV="1">
            <a:off x="3441344" y="2758299"/>
            <a:ext cx="360040" cy="153350"/>
          </a:xfrm>
          <a:prstGeom prst="ellipse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21263" r="15743" b="43950"/>
          <a:stretch/>
        </p:blipFill>
        <p:spPr>
          <a:xfrm flipV="1">
            <a:off x="3801384" y="3254236"/>
            <a:ext cx="360040" cy="153350"/>
          </a:xfrm>
          <a:prstGeom prst="ellipse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21263" r="15743" b="43950"/>
          <a:stretch/>
        </p:blipFill>
        <p:spPr>
          <a:xfrm flipV="1">
            <a:off x="2058115" y="3407586"/>
            <a:ext cx="360040" cy="153350"/>
          </a:xfrm>
          <a:prstGeom prst="ellipse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21263" r="15743" b="43950"/>
          <a:stretch/>
        </p:blipFill>
        <p:spPr>
          <a:xfrm flipV="1">
            <a:off x="1331962" y="2826142"/>
            <a:ext cx="360040" cy="153350"/>
          </a:xfrm>
          <a:prstGeom prst="ellipse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21263" r="15743" b="43950"/>
          <a:stretch/>
        </p:blipFill>
        <p:spPr>
          <a:xfrm flipV="1">
            <a:off x="5196035" y="2858484"/>
            <a:ext cx="360040" cy="153350"/>
          </a:xfrm>
          <a:prstGeom prst="ellipse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21263" r="15743" b="43950"/>
          <a:stretch/>
        </p:blipFill>
        <p:spPr>
          <a:xfrm flipV="1">
            <a:off x="5906128" y="3542854"/>
            <a:ext cx="360040" cy="153350"/>
          </a:xfrm>
          <a:prstGeom prst="ellipse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21263" r="15743" b="43950"/>
          <a:stretch/>
        </p:blipFill>
        <p:spPr>
          <a:xfrm flipV="1">
            <a:off x="5134187" y="3635500"/>
            <a:ext cx="360040" cy="153350"/>
          </a:xfrm>
          <a:prstGeom prst="ellipse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21263" r="15743" b="43950"/>
          <a:stretch/>
        </p:blipFill>
        <p:spPr>
          <a:xfrm flipV="1">
            <a:off x="3811254" y="3643282"/>
            <a:ext cx="360040" cy="153350"/>
          </a:xfrm>
          <a:prstGeom prst="ellipse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21263" r="15743" b="43950"/>
          <a:stretch/>
        </p:blipFill>
        <p:spPr>
          <a:xfrm flipV="1">
            <a:off x="2774836" y="3410790"/>
            <a:ext cx="360040" cy="153350"/>
          </a:xfrm>
          <a:prstGeom prst="ellipse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t="21263" r="15743" b="43950"/>
          <a:stretch/>
        </p:blipFill>
        <p:spPr>
          <a:xfrm flipV="1">
            <a:off x="2340074" y="2858484"/>
            <a:ext cx="360040" cy="153350"/>
          </a:xfrm>
          <a:prstGeom prst="ellipse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280201" y="2521811"/>
            <a:ext cx="1409256" cy="1427588"/>
            <a:chOff x="7280201" y="2521811"/>
            <a:chExt cx="1409256" cy="1427588"/>
          </a:xfrm>
        </p:grpSpPr>
        <p:pic>
          <p:nvPicPr>
            <p:cNvPr id="43" name="Рисунок 12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86219" y="2521811"/>
              <a:ext cx="803238" cy="813090"/>
            </a:xfrm>
            <a:prstGeom prst="rect">
              <a:avLst/>
            </a:prstGeom>
          </p:spPr>
        </p:pic>
        <p:pic>
          <p:nvPicPr>
            <p:cNvPr id="42" name="Рисунок 12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80201" y="2892126"/>
              <a:ext cx="803238" cy="813090"/>
            </a:xfrm>
            <a:prstGeom prst="rect">
              <a:avLst/>
            </a:prstGeom>
          </p:spPr>
        </p:pic>
        <p:pic>
          <p:nvPicPr>
            <p:cNvPr id="44" name="Рисунок 12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86219" y="3136309"/>
              <a:ext cx="803238" cy="813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7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4568E-6 L -0.68819 -2.34568E-6 " pathEditMode="relative" rAng="0" ptsTypes="AA">
                                      <p:cBhvr>
                                        <p:cTn id="8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10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43608" y="1275606"/>
            <a:ext cx="55856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Инфекционные болезни </a:t>
            </a:r>
            <a:r>
              <a:rPr lang="ru-RU" sz="2000" dirty="0" smtClean="0"/>
              <a:t>— это </a:t>
            </a:r>
            <a:r>
              <a:rPr lang="ru-RU" sz="2000" dirty="0"/>
              <a:t>патологическое состояние человеческого организма, вызванное болезнетворными </a:t>
            </a:r>
            <a:r>
              <a:rPr lang="ru-RU" sz="2000" dirty="0" smtClean="0"/>
              <a:t>микробами.</a:t>
            </a:r>
          </a:p>
          <a:p>
            <a:endParaRPr lang="ru-RU" sz="2000" dirty="0" smtClean="0"/>
          </a:p>
          <a:p>
            <a:r>
              <a:rPr lang="ru-RU" sz="2000" b="1" dirty="0" smtClean="0"/>
              <a:t>Иммунная </a:t>
            </a:r>
            <a:r>
              <a:rPr lang="ru-RU" sz="2000" b="1" dirty="0"/>
              <a:t>система </a:t>
            </a:r>
            <a:r>
              <a:rPr lang="ru-RU" sz="2000" dirty="0"/>
              <a:t>человека мобилизует организм на борьбу с </a:t>
            </a:r>
            <a:r>
              <a:rPr lang="ru-RU" sz="2000" dirty="0" smtClean="0"/>
              <a:t>микробами.</a:t>
            </a:r>
          </a:p>
          <a:p>
            <a:endParaRPr lang="ru-RU" sz="2000" dirty="0" smtClean="0"/>
          </a:p>
          <a:p>
            <a:r>
              <a:rPr lang="ru-RU" sz="2000" dirty="0" smtClean="0"/>
              <a:t>Люди</a:t>
            </a:r>
            <a:r>
              <a:rPr lang="ru-RU" sz="2000" dirty="0"/>
              <a:t>, ведущие </a:t>
            </a:r>
            <a:r>
              <a:rPr lang="ru-RU" sz="2000" b="1" dirty="0"/>
              <a:t>здоровый образ </a:t>
            </a:r>
            <a:r>
              <a:rPr lang="ru-RU" sz="2000" b="1" dirty="0" smtClean="0"/>
              <a:t>жизни,</a:t>
            </a:r>
            <a:r>
              <a:rPr lang="ru-RU" sz="2000" dirty="0" smtClean="0"/>
              <a:t> </a:t>
            </a:r>
            <a:r>
              <a:rPr lang="ru-RU" sz="2000" dirty="0"/>
              <a:t>менее подвержены инфекционным болезням и более успешно их переносят.</a:t>
            </a:r>
            <a:endParaRPr lang="ru-RU" sz="2000" kern="0" dirty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8" name="Shape 87"/>
          <p:cNvSpPr txBox="1"/>
          <p:nvPr/>
        </p:nvSpPr>
        <p:spPr>
          <a:xfrm>
            <a:off x="483500" y="1657263"/>
            <a:ext cx="416092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>
              <a:buClr>
                <a:srgbClr val="494429"/>
              </a:buClr>
              <a:buSzPct val="25000"/>
            </a:pPr>
            <a:r>
              <a:rPr lang="en-US" sz="2200" kern="0" dirty="0" smtClean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1</a:t>
            </a:r>
            <a:r>
              <a:rPr lang="ru-RU" sz="2200" kern="0" dirty="0" smtClean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.</a:t>
            </a:r>
            <a:endParaRPr lang="ru-RU" sz="2200" kern="0" dirty="0">
              <a:solidFill>
                <a:srgbClr val="0A463C"/>
              </a:solidFill>
              <a:latin typeface="Casper Bold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sp>
        <p:nvSpPr>
          <p:cNvPr id="19" name="Shape 87"/>
          <p:cNvSpPr txBox="1"/>
          <p:nvPr/>
        </p:nvSpPr>
        <p:spPr>
          <a:xfrm>
            <a:off x="483500" y="2915534"/>
            <a:ext cx="416092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>
              <a:buClr>
                <a:srgbClr val="494429"/>
              </a:buClr>
              <a:buSzPct val="25000"/>
            </a:pPr>
            <a:r>
              <a:rPr lang="en-US" sz="2200" kern="0" dirty="0" smtClean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2</a:t>
            </a:r>
            <a:r>
              <a:rPr lang="ru-RU" sz="2200" kern="0" dirty="0" smtClean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.</a:t>
            </a:r>
            <a:endParaRPr lang="ru-RU" sz="2200" kern="0" dirty="0">
              <a:solidFill>
                <a:srgbClr val="0A463C"/>
              </a:solidFill>
              <a:latin typeface="Casper Bold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  <p:sp>
        <p:nvSpPr>
          <p:cNvPr id="21" name="Shape 87"/>
          <p:cNvSpPr txBox="1"/>
          <p:nvPr/>
        </p:nvSpPr>
        <p:spPr>
          <a:xfrm>
            <a:off x="387500" y="376594"/>
            <a:ext cx="5444975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 lvl="0">
              <a:buClr>
                <a:srgbClr val="494429"/>
              </a:buClr>
              <a:buSzPct val="25000"/>
            </a:pPr>
            <a:r>
              <a:rPr lang="ru-RU" sz="2200" dirty="0" smtClean="0">
                <a:solidFill>
                  <a:srgbClr val="0A463C"/>
                </a:solidFill>
                <a:latin typeface="+mj-lt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</a:rPr>
              <a:t>Основные выводы</a:t>
            </a:r>
            <a:endParaRPr lang="ru-RU" sz="2200" dirty="0">
              <a:solidFill>
                <a:srgbClr val="0A463C"/>
              </a:solidFill>
              <a:latin typeface="+mj-lt"/>
              <a:ea typeface="Blogger Sans" panose="02000506030000020004" pitchFamily="50" charset="0"/>
              <a:cs typeface="Segoe UI Semibold" panose="020B0702040204020203" pitchFamily="34" charset="0"/>
              <a:sym typeface="Calibri"/>
            </a:endParaRPr>
          </a:p>
        </p:txBody>
      </p:sp>
      <p:cxnSp>
        <p:nvCxnSpPr>
          <p:cNvPr id="22" name="Прямая соединительная линия 3"/>
          <p:cNvCxnSpPr/>
          <p:nvPr/>
        </p:nvCxnSpPr>
        <p:spPr>
          <a:xfrm>
            <a:off x="387500" y="951750"/>
            <a:ext cx="2564500" cy="0"/>
          </a:xfrm>
          <a:prstGeom prst="line">
            <a:avLst/>
          </a:prstGeom>
          <a:ln w="22225">
            <a:solidFill>
              <a:srgbClr val="0A463C">
                <a:alpha val="5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87"/>
          <p:cNvSpPr txBox="1"/>
          <p:nvPr/>
        </p:nvSpPr>
        <p:spPr>
          <a:xfrm>
            <a:off x="483500" y="3939902"/>
            <a:ext cx="416092" cy="520312"/>
          </a:xfrm>
          <a:prstGeom prst="rect">
            <a:avLst/>
          </a:prstGeom>
          <a:noFill/>
          <a:ln>
            <a:noFill/>
          </a:ln>
        </p:spPr>
        <p:txBody>
          <a:bodyPr wrap="square" lIns="90000" tIns="90000" rIns="90000" bIns="90000" anchor="t" anchorCtr="0">
            <a:spAutoFit/>
          </a:bodyPr>
          <a:lstStyle/>
          <a:p>
            <a:pPr>
              <a:buClr>
                <a:srgbClr val="494429"/>
              </a:buClr>
              <a:buSzPct val="25000"/>
            </a:pPr>
            <a:r>
              <a:rPr lang="ru-RU" sz="2200" kern="0" dirty="0" smtClean="0">
                <a:solidFill>
                  <a:srgbClr val="0A463C"/>
                </a:solidFill>
                <a:latin typeface="Casper Bold"/>
                <a:ea typeface="Blogger Sans" panose="02000506030000020004" pitchFamily="50" charset="0"/>
                <a:cs typeface="Segoe UI Semibold" panose="020B0702040204020203" pitchFamily="34" charset="0"/>
                <a:sym typeface="Calibri"/>
                <a:rtl val="0"/>
              </a:rPr>
              <a:t>3.</a:t>
            </a:r>
            <a:endParaRPr lang="ru-RU" sz="2200" kern="0" dirty="0">
              <a:solidFill>
                <a:srgbClr val="0A463C"/>
              </a:solidFill>
              <a:latin typeface="Casper Bold"/>
              <a:ea typeface="Blogger Sans" panose="02000506030000020004" pitchFamily="50" charset="0"/>
              <a:cs typeface="Segoe UI Semibold" panose="020B0702040204020203" pitchFamily="34" charset="0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96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  <p:bldP spid="21" grpId="0" build="p"/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sper Bold"/>
        <a:ea typeface=""/>
        <a:cs typeface=""/>
      </a:majorFont>
      <a:minorFont>
        <a:latin typeface="Caspe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352</Words>
  <Application>Microsoft Office PowerPoint</Application>
  <PresentationFormat>Экран (16:9)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196</cp:revision>
  <dcterms:created xsi:type="dcterms:W3CDTF">2015-02-13T08:31:40Z</dcterms:created>
  <dcterms:modified xsi:type="dcterms:W3CDTF">2021-09-29T10:34:11Z</dcterms:modified>
</cp:coreProperties>
</file>